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8" r:id="rId1"/>
  </p:sldMasterIdLst>
  <p:notesMasterIdLst>
    <p:notesMasterId r:id="rId36"/>
  </p:notesMasterIdLst>
  <p:sldIdLst>
    <p:sldId id="256" r:id="rId2"/>
    <p:sldId id="258" r:id="rId3"/>
    <p:sldId id="291" r:id="rId4"/>
    <p:sldId id="259" r:id="rId5"/>
    <p:sldId id="262" r:id="rId6"/>
    <p:sldId id="263" r:id="rId7"/>
    <p:sldId id="264" r:id="rId8"/>
    <p:sldId id="265" r:id="rId9"/>
    <p:sldId id="289" r:id="rId10"/>
    <p:sldId id="266" r:id="rId11"/>
    <p:sldId id="267" r:id="rId12"/>
    <p:sldId id="268" r:id="rId13"/>
    <p:sldId id="269" r:id="rId14"/>
    <p:sldId id="270" r:id="rId15"/>
    <p:sldId id="29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61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Exo Medium" panose="020B0604020202020204" charset="0"/>
      <p:regular r:id="rId41"/>
      <p:bold r:id="rId42"/>
      <p:italic r:id="rId43"/>
      <p:boldItalic r:id="rId44"/>
    </p:embeddedFont>
    <p:embeddedFont>
      <p:font typeface="Lato" panose="020F0502020204030203" pitchFamily="34" charset="0"/>
      <p:regular r:id="rId45"/>
      <p:bold r:id="rId46"/>
      <p:italic r:id="rId47"/>
      <p:boldItalic r:id="rId48"/>
    </p:embeddedFont>
    <p:embeddedFont>
      <p:font typeface="Lato Hairline" panose="020B0604020202020204" charset="0"/>
      <p:regular r:id="rId49"/>
      <p:bold r:id="rId50"/>
      <p:italic r:id="rId51"/>
      <p:boldItalic r:id="rId52"/>
    </p:embeddedFont>
    <p:embeddedFont>
      <p:font typeface="Lato Light" panose="020F0502020204030203" pitchFamily="34" charset="0"/>
      <p:regular r:id="rId53"/>
      <p:bold r:id="rId54"/>
      <p:italic r:id="rId55"/>
      <p:boldItalic r:id="rId56"/>
    </p:embeddedFont>
    <p:embeddedFont>
      <p:font typeface="Verdana" panose="020B060403050404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6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174" y="144"/>
      </p:cViewPr>
      <p:guideLst>
        <p:guide orient="horz" pos="66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1d57c17a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1d57c17a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f1d57c17ad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1d57c17a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1d57c17a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gf1d57c17ad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4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035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853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1547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50537d07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50537d07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a50537d07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">
  <p:cSld name="Title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54036" y="2082363"/>
            <a:ext cx="41571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4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54033" y="3432343"/>
            <a:ext cx="415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4554538" y="4254103"/>
            <a:ext cx="41592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Char char="#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lain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025" y="1044925"/>
            <a:ext cx="4157100" cy="103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2">
  <p:cSld name="Divider_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3">
  <p:cSld name="Divider_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l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4">
  <p:cSld name="Divider_Option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641791" y="1034653"/>
            <a:ext cx="40401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 i="0" u="none" strike="noStrike" cap="none">
                <a:solidFill>
                  <a:schemeClr val="accent6"/>
                </a:solidFill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i="0" u="none" strike="noStrike" cap="none">
                <a:solidFill>
                  <a:srgbClr val="404040"/>
                </a:solidFill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AutoNum type="arabicPlain"/>
              <a:defRPr sz="2200" i="0" u="none" strike="noStrike" cap="none">
                <a:solidFill>
                  <a:schemeClr val="accent6"/>
                </a:solidFill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 i="0" u="none" strike="noStrike" cap="none">
                <a:solidFill>
                  <a:schemeClr val="accent6"/>
                </a:solidFill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48852" y="1034654"/>
            <a:ext cx="40389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 i="0" u="none" strike="noStrike" cap="none">
                <a:solidFill>
                  <a:schemeClr val="accent6"/>
                </a:solidFill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i="0" u="none" strike="noStrike" cap="none">
                <a:solidFill>
                  <a:srgbClr val="404040"/>
                </a:solidFill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AutoNum type="arabicPlain"/>
              <a:defRPr sz="2200" i="0" u="none" strike="noStrike" cap="none">
                <a:solidFill>
                  <a:schemeClr val="accent6"/>
                </a:solidFill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 i="0" u="none" strike="noStrike" cap="none">
                <a:solidFill>
                  <a:schemeClr val="accent6"/>
                </a:solidFill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accen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accen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872922" y="1928921"/>
            <a:ext cx="57207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75" y="4087725"/>
            <a:ext cx="3818475" cy="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5613" y="1035051"/>
            <a:ext cx="82281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$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AutoNum type="arabicPlain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8299" y="4811975"/>
            <a:ext cx="361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The Linux Foundation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endParaRPr sz="800" i="0" u="none" strike="noStrike" cap="none" baseline="30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hinx-doc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adthedocs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yers.openembeded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ul@pbarker.de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hyperlink" Target="https://social.afront.org/@pbarker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twitch.tv/yocto_project" TargetMode="External"/><Relationship Id="rId7" Type="http://schemas.openxmlformats.org/officeDocument/2006/relationships/hyperlink" Target="https://stackoverflow.com/search?q=yocto+project" TargetMode="Externa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hyperlink" Target="https://www.youtube.com/user/TheYoctoProject/" TargetMode="External"/><Relationship Id="rId5" Type="http://schemas.openxmlformats.org/officeDocument/2006/relationships/hyperlink" Target="https://twitter.com/yoctoproject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s://www.linkedin.com/company/yocto-projec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2054150" y="2082356"/>
            <a:ext cx="6657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Creating Friendly Layers, 2022 Edition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2173700" y="3432338"/>
            <a:ext cx="65376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Paul Barker,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SanCloud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Ltd</a:t>
            </a: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5400897" y="4242475"/>
            <a:ext cx="3285900" cy="4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 err="1"/>
              <a:t>Yocto</a:t>
            </a:r>
            <a:r>
              <a:rPr lang="en-US" dirty="0"/>
              <a:t> Project Summit, 2022.11</a:t>
            </a: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3A1F-0C5C-889F-0B3E-C9D43E8F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Layers To Learn From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627D4-C88A-938E-1DE7-6B7811EAC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meta-virtualization</a:t>
            </a:r>
          </a:p>
          <a:p>
            <a:r>
              <a:rPr lang="en-GB" dirty="0"/>
              <a:t>meta-clang</a:t>
            </a:r>
          </a:p>
          <a:p>
            <a:r>
              <a:rPr lang="en-GB" dirty="0"/>
              <a:t>meta-security</a:t>
            </a:r>
          </a:p>
          <a:p>
            <a:r>
              <a:rPr lang="en-GB" dirty="0"/>
              <a:t>meta-</a:t>
            </a:r>
            <a:r>
              <a:rPr lang="en-GB" dirty="0" err="1"/>
              <a:t>raspberrypi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8433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5E5B-9FA3-B5D9-884B-86916FEB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Documenting Your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29B70-26A0-B2DC-4289-C55ED3CD7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You need a README</a:t>
            </a:r>
          </a:p>
          <a:p>
            <a:r>
              <a:rPr lang="en-GB" sz="2000" dirty="0"/>
              <a:t>Consider adding a ‘docs’ folder at the top level</a:t>
            </a:r>
          </a:p>
          <a:p>
            <a:pPr lvl="1"/>
            <a:r>
              <a:rPr lang="en-GB" sz="2000" dirty="0"/>
              <a:t>Sphinx (</a:t>
            </a:r>
            <a:r>
              <a:rPr lang="en-GB" sz="2000" dirty="0">
                <a:hlinkClick r:id="rId3"/>
              </a:rPr>
              <a:t>http://www.sphinx-doc.org</a:t>
            </a:r>
            <a:r>
              <a:rPr lang="en-GB" sz="2000" dirty="0"/>
              <a:t>) is a good choice</a:t>
            </a:r>
          </a:p>
          <a:p>
            <a:pPr lvl="1"/>
            <a:r>
              <a:rPr lang="en-GB" sz="2000" dirty="0"/>
              <a:t>Can publish to Read the Docs (</a:t>
            </a:r>
            <a:r>
              <a:rPr lang="en-GB" sz="2000" dirty="0">
                <a:hlinkClick r:id="rId4"/>
              </a:rPr>
              <a:t>https://readthedocs.org</a:t>
            </a:r>
            <a:r>
              <a:rPr lang="en-GB" sz="2000" dirty="0"/>
              <a:t>)</a:t>
            </a:r>
          </a:p>
          <a:p>
            <a:r>
              <a:rPr lang="en-GB" sz="2000" dirty="0"/>
              <a:t>Also clearly identify</a:t>
            </a:r>
          </a:p>
          <a:p>
            <a:pPr lvl="1"/>
            <a:r>
              <a:rPr lang="en-GB" sz="2000" dirty="0"/>
              <a:t>Licensing</a:t>
            </a:r>
          </a:p>
          <a:p>
            <a:pPr lvl="1"/>
            <a:r>
              <a:rPr lang="en-GB" sz="2000" dirty="0"/>
              <a:t>How to contribute</a:t>
            </a:r>
          </a:p>
          <a:p>
            <a:pPr lvl="1"/>
            <a:r>
              <a:rPr lang="en-GB" sz="2000" dirty="0"/>
              <a:t>Support forums, mailing lists or email addresses</a:t>
            </a:r>
          </a:p>
        </p:txBody>
      </p:sp>
    </p:spTree>
    <p:extLst>
      <p:ext uri="{BB962C8B-B14F-4D97-AF65-F5344CB8AC3E}">
        <p14:creationId xmlns:p14="http://schemas.microsoft.com/office/powerpoint/2010/main" val="40473672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8B7A4-E1FC-45C0-BA3D-89353309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</a:t>
            </a:r>
            <a:r>
              <a:rPr lang="en-GB" dirty="0" err="1"/>
              <a:t>layer.conf</a:t>
            </a:r>
            <a:r>
              <a:rPr lang="en-GB" dirty="0"/>
              <a:t> Simple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A905D-FB4F-8A38-3B2B-9FE0BAE22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Settings in </a:t>
            </a:r>
            <a:r>
              <a:rPr lang="en-GB" dirty="0" err="1"/>
              <a:t>layer.conf</a:t>
            </a:r>
            <a:r>
              <a:rPr lang="en-GB" dirty="0"/>
              <a:t> apply to all recipes</a:t>
            </a:r>
          </a:p>
          <a:p>
            <a:pPr lvl="1"/>
            <a:r>
              <a:rPr lang="en-GB" dirty="0"/>
              <a:t>Not just those in your layer</a:t>
            </a:r>
          </a:p>
          <a:p>
            <a:r>
              <a:rPr lang="en-GB" dirty="0"/>
              <a:t>Often difficult to override things set in </a:t>
            </a:r>
            <a:r>
              <a:rPr lang="en-GB" dirty="0" err="1"/>
              <a:t>layer.conf</a:t>
            </a:r>
            <a:endParaRPr lang="en-GB" dirty="0"/>
          </a:p>
          <a:p>
            <a:r>
              <a:rPr lang="en-GB" dirty="0"/>
              <a:t>Parsed very early</a:t>
            </a:r>
          </a:p>
          <a:p>
            <a:pPr lvl="1"/>
            <a:r>
              <a:rPr lang="en-GB" dirty="0"/>
              <a:t>Details covered in appendix slides</a:t>
            </a:r>
          </a:p>
          <a:p>
            <a:pPr lvl="1"/>
            <a:r>
              <a:rPr lang="en-GB" dirty="0"/>
              <a:t>Parsed in BBLAYERS order not BBFILE_PRIORITY order</a:t>
            </a:r>
          </a:p>
        </p:txBody>
      </p:sp>
    </p:spTree>
    <p:extLst>
      <p:ext uri="{BB962C8B-B14F-4D97-AF65-F5344CB8AC3E}">
        <p14:creationId xmlns:p14="http://schemas.microsoft.com/office/powerpoint/2010/main" val="25581298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9A6B-74D0-752F-19AE-48DEFB73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New Content in Layers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97783-2A73-B9A5-51BC-52657A0BB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New content is typically safe to add</a:t>
            </a:r>
          </a:p>
          <a:p>
            <a:pPr lvl="1"/>
            <a:r>
              <a:rPr lang="en-GB" sz="2000" dirty="0"/>
              <a:t>New recipes</a:t>
            </a:r>
          </a:p>
          <a:p>
            <a:pPr lvl="1"/>
            <a:r>
              <a:rPr lang="en-GB" sz="2000" dirty="0"/>
              <a:t>New classes</a:t>
            </a:r>
          </a:p>
          <a:p>
            <a:pPr lvl="1"/>
            <a:r>
              <a:rPr lang="en-GB" sz="2000" dirty="0"/>
              <a:t>New machines</a:t>
            </a:r>
          </a:p>
          <a:p>
            <a:pPr lvl="1"/>
            <a:r>
              <a:rPr lang="en-GB" sz="2000" dirty="0"/>
              <a:t>New distros</a:t>
            </a:r>
          </a:p>
          <a:p>
            <a:r>
              <a:rPr lang="en-GB" sz="2000" dirty="0"/>
              <a:t>Watch out for name clashes</a:t>
            </a:r>
          </a:p>
          <a:p>
            <a:pPr lvl="1"/>
            <a:r>
              <a:rPr lang="en-GB" sz="2000" dirty="0"/>
              <a:t>Search the layer index first: </a:t>
            </a:r>
            <a:r>
              <a:rPr lang="en-GB" sz="2000" dirty="0">
                <a:hlinkClick r:id="rId3"/>
              </a:rPr>
              <a:t>https://layers.openembeded.org/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4404988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5032E-75BC-C7BF-76A3-CCBB82B9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Modifying Existing Recipes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0E9A4-629C-226D-E48E-423505C4C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where you can cause problems</a:t>
            </a:r>
          </a:p>
          <a:p>
            <a:r>
              <a:rPr lang="en-GB" dirty="0"/>
              <a:t>Don’t indiscriminately modify variables and tasks</a:t>
            </a:r>
          </a:p>
          <a:p>
            <a:r>
              <a:rPr lang="en-GB" dirty="0"/>
              <a:t>Use overrides and conditionals</a:t>
            </a:r>
          </a:p>
          <a:p>
            <a:r>
              <a:rPr lang="en-GB" dirty="0"/>
              <a:t>Check MACHINE, DISTRO, feature variables, etc</a:t>
            </a:r>
          </a:p>
        </p:txBody>
      </p:sp>
    </p:spTree>
    <p:extLst>
      <p:ext uri="{BB962C8B-B14F-4D97-AF65-F5344CB8AC3E}">
        <p14:creationId xmlns:p14="http://schemas.microsoft.com/office/powerpoint/2010/main" val="89666979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B675-CC28-1A66-4558-90444FF8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Avoid Network Access Outside </a:t>
            </a:r>
            <a:r>
              <a:rPr lang="en-GB" dirty="0" err="1"/>
              <a:t>do_fetch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080E7-AF5C-F21A-E850-8F6CAF812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Network access disabled by default outside </a:t>
            </a:r>
            <a:r>
              <a:rPr lang="en-GB" dirty="0" err="1"/>
              <a:t>do_fetch</a:t>
            </a:r>
            <a:r>
              <a:rPr lang="en-GB" dirty="0"/>
              <a:t> in recent releases</a:t>
            </a:r>
          </a:p>
          <a:p>
            <a:r>
              <a:rPr lang="en-GB" dirty="0"/>
              <a:t>Do not override this!</a:t>
            </a:r>
          </a:p>
          <a:p>
            <a:pPr lvl="1"/>
            <a:r>
              <a:rPr lang="en-GB" dirty="0"/>
              <a:t>Especially not for </a:t>
            </a:r>
            <a:r>
              <a:rPr lang="en-GB" dirty="0" err="1"/>
              <a:t>do_configure</a:t>
            </a:r>
            <a:r>
              <a:rPr lang="en-GB" dirty="0"/>
              <a:t>/</a:t>
            </a:r>
            <a:r>
              <a:rPr lang="en-GB" dirty="0" err="1"/>
              <a:t>do_compile</a:t>
            </a:r>
            <a:r>
              <a:rPr lang="en-GB" dirty="0"/>
              <a:t>/</a:t>
            </a:r>
            <a:r>
              <a:rPr lang="en-GB" dirty="0" err="1"/>
              <a:t>do_install</a:t>
            </a:r>
            <a:endParaRPr lang="en-GB" dirty="0"/>
          </a:p>
          <a:p>
            <a:pPr lvl="1"/>
            <a:r>
              <a:rPr lang="en-GB" dirty="0"/>
              <a:t>Likely to break license compliance tooling, source archival and many other tools!</a:t>
            </a:r>
          </a:p>
        </p:txBody>
      </p:sp>
    </p:spTree>
    <p:extLst>
      <p:ext uri="{BB962C8B-B14F-4D97-AF65-F5344CB8AC3E}">
        <p14:creationId xmlns:p14="http://schemas.microsoft.com/office/powerpoint/2010/main" val="27958490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A89C-D133-39EB-8019-8FA2DA52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:remove With Caution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8C74-D725-9FB1-8CF0-8730666B5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:remove takes precedence over :append</a:t>
            </a:r>
          </a:p>
          <a:p>
            <a:r>
              <a:rPr lang="en-GB" dirty="0"/>
              <a:t>:remove cannot be undone easily!</a:t>
            </a:r>
          </a:p>
          <a:p>
            <a:r>
              <a:rPr lang="en-GB" dirty="0"/>
              <a:t>Avoid it if at all possible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0694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3776-33A2-29B8-F2DC-D788EF08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Overrides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3D339-1D0F-B1BC-3A78-DAB3AC972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Extend OVERRIDES based on a variable</a:t>
            </a:r>
          </a:p>
          <a:p>
            <a:r>
              <a:rPr lang="en-GB" sz="2000" dirty="0"/>
              <a:t>Use override syntax in variable assignments</a:t>
            </a:r>
          </a:p>
          <a:p>
            <a:r>
              <a:rPr lang="en-GB" sz="2000" dirty="0"/>
              <a:t>Document your new variable</a:t>
            </a:r>
          </a:p>
          <a:p>
            <a:r>
              <a:rPr lang="en-GB" sz="2000" dirty="0"/>
              <a:t>For example, if you support option `a` and option `b`:</a:t>
            </a:r>
            <a:endParaRPr lang="en-GB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OVERRIDES =. "option-${OPTION}"</a:t>
            </a:r>
            <a:br>
              <a:rPr lang="en-GB" sz="12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sz="12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SRC_URI:append:option-a</a:t>
            </a:r>
            <a:r>
              <a:rPr lang="en-GB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"file://a.patch"</a:t>
            </a:r>
            <a:br>
              <a:rPr lang="en-GB" sz="12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SRC_URI:append:option-b</a:t>
            </a:r>
            <a:r>
              <a:rPr lang="en-GB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"file://b.patch file://b.conf"</a:t>
            </a:r>
          </a:p>
        </p:txBody>
      </p:sp>
    </p:spTree>
    <p:extLst>
      <p:ext uri="{BB962C8B-B14F-4D97-AF65-F5344CB8AC3E}">
        <p14:creationId xmlns:p14="http://schemas.microsoft.com/office/powerpoint/2010/main" val="393961146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566F-C93A-53FF-AC03-1D0F13537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Toolchain Override in meta-clang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CEB1B-FA3B-9AB7-A8A8-E8042C6EC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/>
              <a:t>In </a:t>
            </a:r>
            <a:r>
              <a:rPr lang="en-GB" sz="1400" dirty="0" err="1"/>
              <a:t>clang.bbclass</a:t>
            </a:r>
            <a:r>
              <a:rPr lang="en-GB" sz="1400" dirty="0"/>
              <a:t>:</a:t>
            </a:r>
            <a:endParaRPr lang="en-GB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OVERRIDES =. "${@['', 'toolchain-${TOOLCHAIN}:']['${TOOLCHAIN}' != '']}"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CC:toolchain-clang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= "..."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CXX:toolchain-clang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"..."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CPP:toolchain-clang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"..."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CCLD:toolchain-clang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"..."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CLANG_TIDY_EXE:toolchain-clang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"..."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RANLIB:toolchain-clang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"..."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AR:toolchain-clang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"..."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NM:toolchain-clang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"..."</a:t>
            </a:r>
          </a:p>
        </p:txBody>
      </p:sp>
    </p:spTree>
    <p:extLst>
      <p:ext uri="{BB962C8B-B14F-4D97-AF65-F5344CB8AC3E}">
        <p14:creationId xmlns:p14="http://schemas.microsoft.com/office/powerpoint/2010/main" val="179794487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9E52-7DAB-52D2-2C9A-3626234D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60E4-362E-E11D-5955-F9369DBCE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Much tidier than messing with overrides</a:t>
            </a:r>
          </a:p>
          <a:p>
            <a:r>
              <a:rPr lang="en-GB" dirty="0"/>
              <a:t>Three classes of feature variables:</a:t>
            </a:r>
          </a:p>
          <a:p>
            <a:pPr lvl="1"/>
            <a:r>
              <a:rPr lang="en-GB" dirty="0"/>
              <a:t>DISTRO_FEATURES</a:t>
            </a:r>
          </a:p>
          <a:p>
            <a:pPr lvl="1"/>
            <a:r>
              <a:rPr lang="en-GB" dirty="0"/>
              <a:t>MACHINE_FEATURES</a:t>
            </a:r>
          </a:p>
          <a:p>
            <a:pPr lvl="1"/>
            <a:r>
              <a:rPr lang="en-GB" dirty="0"/>
              <a:t>IMAGE_FEATURES</a:t>
            </a:r>
          </a:p>
          <a:p>
            <a:r>
              <a:rPr lang="en-GB" dirty="0"/>
              <a:t>Also have COMBINED_FEATURES</a:t>
            </a:r>
          </a:p>
          <a:p>
            <a:pPr lvl="1"/>
            <a:r>
              <a:rPr lang="en-GB" sz="1800" b="0" dirty="0"/>
              <a:t>Intersection of </a:t>
            </a:r>
            <a:r>
              <a:rPr lang="en-GB" sz="1800" dirty="0"/>
              <a:t>DISTRO_FEATURES &amp; MACHINE_FEATURES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6225181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About Me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GB" dirty="0"/>
              <a:t>Involved in </a:t>
            </a:r>
            <a:r>
              <a:rPr lang="en-GB" dirty="0" err="1"/>
              <a:t>Yocto</a:t>
            </a:r>
            <a:r>
              <a:rPr lang="en-GB" dirty="0"/>
              <a:t> Project since 2013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ts val="2800"/>
            </a:pPr>
            <a:endParaRPr lang="en-GB" dirty="0"/>
          </a:p>
          <a:p>
            <a:pPr lv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GB" dirty="0"/>
              <a:t>Work across the whole embedded stack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ts val="2800"/>
            </a:pPr>
            <a:endParaRPr lang="en-GB" dirty="0"/>
          </a:p>
          <a:p>
            <a:pPr lv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GB" dirty="0"/>
              <a:t>Principal Engineer @ </a:t>
            </a:r>
            <a:r>
              <a:rPr lang="en-GB" dirty="0" err="1"/>
              <a:t>SanCloud</a:t>
            </a:r>
            <a:r>
              <a:rPr lang="en-GB" dirty="0"/>
              <a:t> Ltd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ts val="2800"/>
            </a:pPr>
            <a:endParaRPr lang="en-GB" dirty="0"/>
          </a:p>
          <a:p>
            <a:pPr>
              <a:spcBef>
                <a:spcPts val="0"/>
              </a:spcBef>
              <a:spcAft>
                <a:spcPts val="1800"/>
              </a:spcAft>
              <a:buSzPts val="2800"/>
            </a:pPr>
            <a:r>
              <a:rPr lang="en-GB" b="0" i="0" dirty="0">
                <a:solidFill>
                  <a:srgbClr val="E0E0E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📧</a:t>
            </a:r>
            <a:r>
              <a:rPr lang="en-GB" dirty="0"/>
              <a:t> </a:t>
            </a:r>
            <a:r>
              <a:rPr lang="en-GB" dirty="0" err="1">
                <a:hlinkClick r:id="rId3"/>
              </a:rPr>
              <a:t>paul@pbarker.dev</a:t>
            </a:r>
            <a:endParaRPr lang="en-GB" dirty="0"/>
          </a:p>
          <a:p>
            <a:pPr lv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GB" dirty="0"/>
              <a:t>       </a:t>
            </a:r>
            <a:r>
              <a:rPr lang="en-GB" dirty="0">
                <a:hlinkClick r:id="rId4"/>
              </a:rPr>
              <a:t>@pbarker@social.afront.org</a:t>
            </a:r>
            <a:endParaRPr dirty="0"/>
          </a:p>
        </p:txBody>
      </p:sp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3BE14B34-014E-C3DD-2E4D-1B537F741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351" y="2265060"/>
            <a:ext cx="2168893" cy="2168893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9EB7FB6-3D97-FA22-47E5-276977626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84" y="3894178"/>
            <a:ext cx="293780" cy="3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E539-FDE0-D4D0-6F59-412C2FEB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Syntax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871FA-7FA5-7434-CBDC-718F0EE8D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Python expressions</a:t>
            </a:r>
          </a:p>
          <a:p>
            <a:pPr lvl="1"/>
            <a:r>
              <a:rPr lang="en-GB" sz="2000" dirty="0"/>
              <a:t>Can call a function `</a:t>
            </a:r>
            <a:r>
              <a:rPr lang="en-GB" sz="2000" dirty="0" err="1"/>
              <a:t>fn</a:t>
            </a:r>
            <a:r>
              <a:rPr lang="en-GB" sz="2000" dirty="0"/>
              <a:t>` with the syntax `${@fn()}`</a:t>
            </a:r>
          </a:p>
          <a:p>
            <a:r>
              <a:rPr lang="en-GB" sz="2000" dirty="0"/>
              <a:t>Commonly used condition function:</a:t>
            </a:r>
          </a:p>
          <a:p>
            <a:pPr lvl="1"/>
            <a:r>
              <a:rPr lang="en-GB" sz="2000" dirty="0" err="1"/>
              <a:t>bb.utils.contains</a:t>
            </a:r>
            <a:r>
              <a:rPr lang="en-GB" sz="2000" dirty="0"/>
              <a:t> – is `</a:t>
            </a:r>
            <a:r>
              <a:rPr lang="en-GB" sz="2000" dirty="0" err="1"/>
              <a:t>checkvalues</a:t>
            </a:r>
            <a:r>
              <a:rPr lang="en-GB" sz="2000" dirty="0"/>
              <a:t>` a subset of `variable`?</a:t>
            </a:r>
          </a:p>
          <a:p>
            <a:pPr marL="342900" lvl="1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def contains(variable,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checkvalues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truevalue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falsevalue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d):</a:t>
            </a:r>
          </a:p>
          <a:p>
            <a:pPr marL="342900" lvl="1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if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checkvalues.issubset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(variable):</a:t>
            </a:r>
          </a:p>
          <a:p>
            <a:pPr marL="342900" lvl="1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return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truevalue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else:</a:t>
            </a:r>
          </a:p>
          <a:p>
            <a:pPr marL="342900" lvl="1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return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falsevalue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CC0D7-ED7F-3C30-EC26-36B655A32109}"/>
              </a:ext>
            </a:extLst>
          </p:cNvPr>
          <p:cNvSpPr txBox="1"/>
          <p:nvPr/>
        </p:nvSpPr>
        <p:spPr>
          <a:xfrm>
            <a:off x="4802075" y="4108847"/>
            <a:ext cx="3142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*Actual code is slightly more complex</a:t>
            </a:r>
          </a:p>
        </p:txBody>
      </p:sp>
    </p:spTree>
    <p:extLst>
      <p:ext uri="{BB962C8B-B14F-4D97-AF65-F5344CB8AC3E}">
        <p14:creationId xmlns:p14="http://schemas.microsoft.com/office/powerpoint/2010/main" val="10845518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BF0A-7D2E-2B90-A8BF-0326CC67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Inclusion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10180-1062-763F-737E-692F04F45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 use Python expressions in include and require statements</a:t>
            </a:r>
          </a:p>
          <a:p>
            <a:r>
              <a:rPr lang="en-GB" dirty="0"/>
              <a:t>Example:</a:t>
            </a: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require ${@bb.utils.contains('DISTRO_FEATURES', ...)}</a:t>
            </a:r>
            <a:endParaRPr lang="en-GB" b="0" dirty="0">
              <a:solidFill>
                <a:srgbClr val="414141"/>
              </a:solidFill>
            </a:endParaRPr>
          </a:p>
          <a:p>
            <a:pPr lvl="0">
              <a:buClr>
                <a:srgbClr val="0098DB"/>
              </a:buClr>
            </a:pPr>
            <a:r>
              <a:rPr lang="en-GB" dirty="0">
                <a:solidFill>
                  <a:srgbClr val="414141"/>
                </a:solidFill>
              </a:rPr>
              <a:t>You can have a simple .</a:t>
            </a:r>
            <a:r>
              <a:rPr lang="en-GB" dirty="0" err="1">
                <a:solidFill>
                  <a:srgbClr val="414141"/>
                </a:solidFill>
              </a:rPr>
              <a:t>inc</a:t>
            </a:r>
            <a:r>
              <a:rPr lang="en-GB" dirty="0">
                <a:solidFill>
                  <a:srgbClr val="414141"/>
                </a:solidFill>
              </a:rPr>
              <a:t> file without conditionals if you have many changes to make based on one condition</a:t>
            </a:r>
          </a:p>
        </p:txBody>
      </p:sp>
    </p:spTree>
    <p:extLst>
      <p:ext uri="{BB962C8B-B14F-4D97-AF65-F5344CB8AC3E}">
        <p14:creationId xmlns:p14="http://schemas.microsoft.com/office/powerpoint/2010/main" val="138693728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BAE5-DD39-D5D8-D12C-A78B716D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Include vs Require Statements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CC21-BAB2-3C28-76AE-C6DCFB871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`require` errors on missing files</a:t>
            </a:r>
          </a:p>
          <a:p>
            <a:pPr lvl="1"/>
            <a:r>
              <a:rPr lang="en-GB" dirty="0"/>
              <a:t>You almost always want this</a:t>
            </a:r>
          </a:p>
          <a:p>
            <a:pPr lvl="1"/>
            <a:endParaRPr lang="en-GB" dirty="0"/>
          </a:p>
          <a:p>
            <a:r>
              <a:rPr lang="en-GB" dirty="0"/>
              <a:t>`include` silently ignores missing files</a:t>
            </a:r>
          </a:p>
          <a:p>
            <a:pPr lvl="1"/>
            <a:r>
              <a:rPr lang="en-GB" dirty="0"/>
              <a:t>Useful for optional configs</a:t>
            </a:r>
          </a:p>
          <a:p>
            <a:pPr lvl="1"/>
            <a:r>
              <a:rPr lang="en-GB" dirty="0"/>
              <a:t>Useful when including something from another optional layer</a:t>
            </a:r>
          </a:p>
        </p:txBody>
      </p:sp>
    </p:spTree>
    <p:extLst>
      <p:ext uri="{BB962C8B-B14F-4D97-AF65-F5344CB8AC3E}">
        <p14:creationId xmlns:p14="http://schemas.microsoft.com/office/powerpoint/2010/main" val="236942359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7078D-A031-B15C-FCD3-6A4D703A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Distro Features in meta-virtualization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2B7DC-330C-2185-2FFA-39076CF73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852" y="1034653"/>
            <a:ext cx="8441475" cy="3399300"/>
          </a:xfrm>
        </p:spPr>
        <p:txBody>
          <a:bodyPr/>
          <a:lstStyle/>
          <a:p>
            <a:pPr lvl="0">
              <a:buClr>
                <a:srgbClr val="0098DB"/>
              </a:buClr>
            </a:pPr>
            <a:r>
              <a:rPr lang="en-GB" sz="1400" dirty="0">
                <a:solidFill>
                  <a:srgbClr val="414141"/>
                </a:solidFill>
              </a:rPr>
              <a:t>README</a:t>
            </a:r>
            <a:endParaRPr lang="en-GB" sz="1400" b="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b="0" dirty="0">
                <a:latin typeface="Courier New" panose="02070309020205020404" pitchFamily="49" charset="0"/>
              </a:rPr>
              <a:t>The </a:t>
            </a:r>
            <a:r>
              <a:rPr lang="en-GB" sz="1400" b="0" dirty="0" err="1">
                <a:latin typeface="Courier New" panose="02070309020205020404" pitchFamily="49" charset="0"/>
              </a:rPr>
              <a:t>bbappend</a:t>
            </a:r>
            <a:r>
              <a:rPr lang="en-GB" sz="1400" b="0" dirty="0">
                <a:latin typeface="Courier New" panose="02070309020205020404" pitchFamily="49" charset="0"/>
              </a:rPr>
              <a:t> files for some recipes (e.g. </a:t>
            </a:r>
            <a:r>
              <a:rPr lang="en-GB" sz="1400" b="0" dirty="0" err="1">
                <a:latin typeface="Courier New" panose="02070309020205020404" pitchFamily="49" charset="0"/>
              </a:rPr>
              <a:t>linux-yocto</a:t>
            </a:r>
            <a:r>
              <a:rPr lang="en-GB" sz="1400" b="0" dirty="0">
                <a:latin typeface="Courier New" panose="02070309020205020404" pitchFamily="49" charset="0"/>
              </a:rPr>
              <a:t>) in this layer need to</a:t>
            </a:r>
            <a:br>
              <a:rPr lang="en-GB" sz="1400" b="0" dirty="0">
                <a:latin typeface="Courier New" panose="02070309020205020404" pitchFamily="49" charset="0"/>
              </a:rPr>
            </a:br>
            <a:r>
              <a:rPr lang="en-GB" sz="1400" b="0" dirty="0">
                <a:latin typeface="Courier New" panose="02070309020205020404" pitchFamily="49" charset="0"/>
              </a:rPr>
              <a:t>have 'virtualization' in DISTRO_FEATURES to have effect. To enable them, add</a:t>
            </a:r>
            <a:br>
              <a:rPr lang="en-GB" sz="1400" b="0" dirty="0">
                <a:latin typeface="Courier New" panose="02070309020205020404" pitchFamily="49" charset="0"/>
              </a:rPr>
            </a:br>
            <a:r>
              <a:rPr lang="en-GB" sz="1400" b="0" dirty="0">
                <a:latin typeface="Courier New" panose="02070309020205020404" pitchFamily="49" charset="0"/>
              </a:rPr>
              <a:t>in configuration file the following line.</a:t>
            </a:r>
            <a:br>
              <a:rPr lang="en-GB" sz="1400" b="0" dirty="0">
                <a:latin typeface="Courier New" panose="02070309020205020404" pitchFamily="49" charset="0"/>
              </a:rPr>
            </a:br>
            <a:br>
              <a:rPr lang="en-GB" sz="1400" b="0" dirty="0">
                <a:latin typeface="Courier New" panose="02070309020205020404" pitchFamily="49" charset="0"/>
              </a:rPr>
            </a:br>
            <a:r>
              <a:rPr lang="en-GB" sz="1400" b="0" dirty="0">
                <a:latin typeface="Courier New" panose="02070309020205020404" pitchFamily="49" charset="0"/>
              </a:rPr>
              <a:t>    </a:t>
            </a:r>
            <a:r>
              <a:rPr lang="en-GB" sz="1400" b="0" dirty="0" err="1">
                <a:latin typeface="Courier New" panose="02070309020205020404" pitchFamily="49" charset="0"/>
              </a:rPr>
              <a:t>DISTRO_FEATURES:append</a:t>
            </a:r>
            <a:r>
              <a:rPr lang="en-GB" sz="1400" b="0" dirty="0">
                <a:latin typeface="Courier New" panose="02070309020205020404" pitchFamily="49" charset="0"/>
              </a:rPr>
              <a:t> = " virtualization"</a:t>
            </a:r>
          </a:p>
          <a:p>
            <a:pPr lvl="0">
              <a:buClr>
                <a:srgbClr val="0098DB"/>
              </a:buClr>
            </a:pPr>
            <a:r>
              <a:rPr lang="en-GB" sz="1400" dirty="0" err="1">
                <a:solidFill>
                  <a:srgbClr val="414141"/>
                </a:solidFill>
              </a:rPr>
              <a:t>linux</a:t>
            </a:r>
            <a:r>
              <a:rPr lang="en-GB" sz="1400" dirty="0">
                <a:solidFill>
                  <a:srgbClr val="414141"/>
                </a:solidFill>
              </a:rPr>
              <a:t>-%.</a:t>
            </a:r>
            <a:r>
              <a:rPr lang="en-GB" sz="1400" dirty="0" err="1">
                <a:solidFill>
                  <a:srgbClr val="414141"/>
                </a:solidFill>
              </a:rPr>
              <a:t>bbappend</a:t>
            </a:r>
            <a:endParaRPr lang="en-GB" sz="1400" dirty="0">
              <a:solidFill>
                <a:srgbClr val="414141"/>
              </a:solidFill>
            </a:endParaRPr>
          </a:p>
          <a:p>
            <a:pPr marL="76200" indent="0">
              <a:buClr>
                <a:srgbClr val="0098DB"/>
              </a:buClr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include ${@bb.utils.contains('DISTRO_FEATURES', 'virtualization', '...', '', d)}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buClr>
                <a:srgbClr val="0098DB"/>
              </a:buClr>
            </a:pPr>
            <a:r>
              <a:rPr lang="en-GB" sz="1400" dirty="0">
                <a:solidFill>
                  <a:srgbClr val="414141"/>
                </a:solidFill>
              </a:rPr>
              <a:t>No DISTO_FEATURES conditionals needed in the .</a:t>
            </a:r>
            <a:r>
              <a:rPr lang="en-GB" sz="1400" dirty="0" err="1">
                <a:solidFill>
                  <a:srgbClr val="414141"/>
                </a:solidFill>
              </a:rPr>
              <a:t>inc</a:t>
            </a:r>
            <a:r>
              <a:rPr lang="en-GB" sz="1400" dirty="0">
                <a:solidFill>
                  <a:srgbClr val="414141"/>
                </a:solidFill>
              </a:rPr>
              <a:t> file</a:t>
            </a:r>
            <a:endParaRPr lang="en-GB" sz="1400" b="0" dirty="0">
              <a:solidFill>
                <a:srgbClr val="41414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687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59E7-91C9-85BF-E4E0-F001703C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Conditional Inheritance in meta-integrity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213BD-EE94-03B7-A20F-D87660652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linux_ima.inc</a:t>
            </a:r>
            <a:endParaRPr lang="en-GB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inherit ${@bb.utils.contains('DISTRO_FEATURES', '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modsign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b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'kernel-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modsign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', '', d)}</a:t>
            </a:r>
          </a:p>
          <a:p>
            <a:pPr marL="0" indent="0">
              <a:buNone/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buClr>
                <a:srgbClr val="0098DB"/>
              </a:buClr>
            </a:pPr>
            <a:r>
              <a:rPr lang="en-GB" sz="2000" dirty="0">
                <a:solidFill>
                  <a:srgbClr val="414141"/>
                </a:solidFill>
              </a:rPr>
              <a:t>No DISTRO_FEATURES conditionals needed in kernel-</a:t>
            </a:r>
            <a:r>
              <a:rPr lang="en-GB" sz="2000" dirty="0" err="1">
                <a:solidFill>
                  <a:srgbClr val="414141"/>
                </a:solidFill>
              </a:rPr>
              <a:t>modsign.bbclass</a:t>
            </a:r>
            <a:endParaRPr lang="en-GB" sz="200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3524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5C98D-6461-C6D8-3F85-B6FBE75C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Build-time Checks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362E7-A8FB-EA81-796E-8BB130070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Add a handler for </a:t>
            </a:r>
            <a:r>
              <a:rPr lang="en-GB" sz="2000" dirty="0" err="1"/>
              <a:t>bb.event.SanityCheck</a:t>
            </a:r>
            <a:endParaRPr lang="en-GB" sz="2000" dirty="0"/>
          </a:p>
          <a:p>
            <a:pPr lvl="1"/>
            <a:r>
              <a:rPr lang="en-GB" sz="2000" dirty="0"/>
              <a:t>Ensures your check only runs once</a:t>
            </a:r>
          </a:p>
          <a:p>
            <a:r>
              <a:rPr lang="en-GB" sz="2000" dirty="0"/>
              <a:t>Raise a flag if things look wrong</a:t>
            </a:r>
          </a:p>
          <a:p>
            <a:pPr lvl="1"/>
            <a:r>
              <a:rPr lang="en-GB" sz="2000" dirty="0" err="1"/>
              <a:t>bb.warn</a:t>
            </a:r>
            <a:r>
              <a:rPr lang="en-GB" sz="2000" dirty="0"/>
              <a:t>()</a:t>
            </a:r>
          </a:p>
          <a:p>
            <a:pPr lvl="1"/>
            <a:r>
              <a:rPr lang="en-GB" sz="2000" dirty="0" err="1"/>
              <a:t>bb.error</a:t>
            </a:r>
            <a:r>
              <a:rPr lang="en-GB" sz="2000" dirty="0"/>
              <a:t>()</a:t>
            </a:r>
          </a:p>
          <a:p>
            <a:pPr lvl="1"/>
            <a:r>
              <a:rPr lang="en-GB" sz="2000" dirty="0" err="1"/>
              <a:t>bb.fatal</a:t>
            </a:r>
            <a:r>
              <a:rPr lang="en-GB" sz="2000" dirty="0"/>
              <a:t>() if you really can’t continue</a:t>
            </a:r>
          </a:p>
          <a:p>
            <a:r>
              <a:rPr lang="en-GB" sz="2000" dirty="0"/>
              <a:t>Use this if you really must limit supported values of MACHINE, DISTRO, etc</a:t>
            </a:r>
          </a:p>
        </p:txBody>
      </p:sp>
    </p:spTree>
    <p:extLst>
      <p:ext uri="{BB962C8B-B14F-4D97-AF65-F5344CB8AC3E}">
        <p14:creationId xmlns:p14="http://schemas.microsoft.com/office/powerpoint/2010/main" val="192300698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E39A-B148-094C-BEBA-0C72990F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Checks in meta-virtualization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892EB-7DA0-F467-D265-965CB3B3A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0098DB"/>
              </a:buClr>
            </a:pPr>
            <a:r>
              <a:rPr lang="en-GB" sz="1400" dirty="0">
                <a:solidFill>
                  <a:srgbClr val="414141"/>
                </a:solidFill>
              </a:rPr>
              <a:t>sanity-meta-</a:t>
            </a:r>
            <a:r>
              <a:rPr lang="en-GB" sz="1400" dirty="0" err="1">
                <a:solidFill>
                  <a:srgbClr val="414141"/>
                </a:solidFill>
              </a:rPr>
              <a:t>virt.bbclass</a:t>
            </a:r>
            <a:endParaRPr lang="en-GB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addhandler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virt_bbappend_distrocheck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virt_bbappend_distrocheck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eventmask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"</a:t>
            </a: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bb.event.SanityCheck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python </a:t>
            </a: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virt_bbappend_distrocheck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skip_check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e.data.getVar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('SKIP_META_VIRT_SANITY_CHECK') == "1"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if 'virtualization' not in </a:t>
            </a: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e.data.getVar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('DISTRO_FEATURES').split()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and not </a:t>
            </a: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skip_check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bb.warn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("...")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9716881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635E-0267-4DC6-98B9-B5385BF1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Anonymous Python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F3754-9E23-47CF-CA6B-F15E1EBD6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Useful when more complex conditionals are needed</a:t>
            </a:r>
          </a:p>
          <a:p>
            <a:pPr lvl="1"/>
            <a:r>
              <a:rPr lang="en-GB" sz="1600" dirty="0"/>
              <a:t>Full support for python if statements, for statements, etc</a:t>
            </a:r>
          </a:p>
          <a:p>
            <a:r>
              <a:rPr lang="en-GB" sz="1600" dirty="0"/>
              <a:t>Executed at parse time</a:t>
            </a:r>
          </a:p>
          <a:p>
            <a:r>
              <a:rPr lang="en-GB" sz="1600" dirty="0"/>
              <a:t>Can use </a:t>
            </a:r>
            <a:r>
              <a:rPr lang="en-GB" sz="1600" dirty="0" err="1"/>
              <a:t>d.getVar</a:t>
            </a:r>
            <a:r>
              <a:rPr lang="en-GB" sz="1600" dirty="0"/>
              <a:t>() to check variables</a:t>
            </a:r>
          </a:p>
          <a:p>
            <a:r>
              <a:rPr lang="en-GB" sz="1600" dirty="0"/>
              <a:t>Can use </a:t>
            </a:r>
            <a:r>
              <a:rPr lang="en-GB" sz="1600" dirty="0" err="1"/>
              <a:t>d.setVar</a:t>
            </a:r>
            <a:r>
              <a:rPr lang="en-GB" sz="1600" dirty="0"/>
              <a:t>() to modify variables</a:t>
            </a:r>
          </a:p>
          <a:p>
            <a:r>
              <a:rPr lang="en-GB" sz="1600" dirty="0"/>
              <a:t>Example: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E73A0-7DCC-3BD2-5E0B-3F91740937FC}"/>
              </a:ext>
            </a:extLst>
          </p:cNvPr>
          <p:cNvSpPr txBox="1"/>
          <p:nvPr/>
        </p:nvSpPr>
        <p:spPr>
          <a:xfrm>
            <a:off x="1870096" y="3427526"/>
            <a:ext cx="634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python() {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d.getVar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('SOMEVAR').</a:t>
            </a: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startswith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('prefix'):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d.setVar</a:t>
            </a: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('SOMEOTHERVAR', '1')</a:t>
            </a:r>
            <a:b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10170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115F-F5DF-1735-CDA2-C43B2A7C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Classes to Modify Recipes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23FBF-05D7-A26D-B38C-925FBB4DA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Define a new class in your layer</a:t>
            </a:r>
          </a:p>
          <a:p>
            <a:r>
              <a:rPr lang="en-GB" dirty="0"/>
              <a:t>Do not set INHERIT in </a:t>
            </a:r>
            <a:r>
              <a:rPr lang="en-GB" dirty="0" err="1"/>
              <a:t>layer.conf</a:t>
            </a:r>
            <a:r>
              <a:rPr lang="en-GB" dirty="0"/>
              <a:t> or elsewhere</a:t>
            </a:r>
          </a:p>
          <a:p>
            <a:r>
              <a:rPr lang="en-GB" dirty="0"/>
              <a:t>Document that your functionality is enabled by adding the new class to INHERIT in </a:t>
            </a:r>
            <a:r>
              <a:rPr lang="en-GB" dirty="0" err="1"/>
              <a:t>local.conf</a:t>
            </a:r>
            <a:r>
              <a:rPr lang="en-GB" dirty="0"/>
              <a:t> or a distro conf</a:t>
            </a:r>
          </a:p>
          <a:p>
            <a:r>
              <a:rPr lang="en-GB" dirty="0"/>
              <a:t>Useful if you have similar modifications to make to many recipes</a:t>
            </a:r>
          </a:p>
        </p:txBody>
      </p:sp>
    </p:spTree>
    <p:extLst>
      <p:ext uri="{BB962C8B-B14F-4D97-AF65-F5344CB8AC3E}">
        <p14:creationId xmlns:p14="http://schemas.microsoft.com/office/powerpoint/2010/main" val="427671996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A14A-3B49-D1D2-9F63-9424D8E7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Modifying BBCLASSEXTEND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ED800-C460-715F-261F-631F456DC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Appending to BBCLASSEXTEND in a </a:t>
            </a:r>
            <a:r>
              <a:rPr lang="en-GB" dirty="0" err="1"/>
              <a:t>bbappend</a:t>
            </a:r>
            <a:r>
              <a:rPr lang="en-GB" dirty="0"/>
              <a:t> is relatively safe</a:t>
            </a:r>
          </a:p>
          <a:p>
            <a:r>
              <a:rPr lang="en-GB" dirty="0"/>
              <a:t>No need for conditionals here</a:t>
            </a:r>
          </a:p>
          <a:p>
            <a:r>
              <a:rPr lang="en-GB" dirty="0"/>
              <a:t>May be used to add `-native` variant of an existing recipe</a:t>
            </a:r>
          </a:p>
          <a:p>
            <a:pPr lvl="1"/>
            <a:r>
              <a:rPr lang="en-GB" dirty="0"/>
              <a:t>Can then be used in the build of another recipe</a:t>
            </a:r>
          </a:p>
        </p:txBody>
      </p:sp>
    </p:spTree>
    <p:extLst>
      <p:ext uri="{BB962C8B-B14F-4D97-AF65-F5344CB8AC3E}">
        <p14:creationId xmlns:p14="http://schemas.microsoft.com/office/powerpoint/2010/main" val="748560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F248B65-3230-B63C-301E-572AF6A5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475" y="791208"/>
            <a:ext cx="8233200" cy="3399300"/>
          </a:xfrm>
        </p:spPr>
        <p:txBody>
          <a:bodyPr/>
          <a:lstStyle/>
          <a:p>
            <a:r>
              <a:rPr lang="en-GB" dirty="0"/>
              <a:t>Custom &amp; Off-The-Shelf Embedded/IoT Hardware</a:t>
            </a:r>
          </a:p>
          <a:p>
            <a:r>
              <a:rPr lang="en-GB" dirty="0"/>
              <a:t>Cloud hosted or on-site IoT Platform</a:t>
            </a:r>
          </a:p>
          <a:p>
            <a:r>
              <a:rPr lang="en-GB" dirty="0"/>
              <a:t>Open Source focussed</a:t>
            </a:r>
          </a:p>
          <a:p>
            <a:r>
              <a:rPr lang="en-GB" dirty="0"/>
              <a:t>Global customer base</a:t>
            </a:r>
          </a:p>
          <a:p>
            <a:r>
              <a:rPr lang="en-GB" dirty="0"/>
              <a:t>UK head office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3044C-9D25-C3D9-680B-564FA332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</a:t>
            </a:r>
            <a:r>
              <a:rPr lang="en-GB" dirty="0" err="1"/>
              <a:t>SanCloud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D59472-A891-CDB3-9E4F-7F8428878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1546" y="1402079"/>
            <a:ext cx="2559281" cy="78644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08A30CB-FDB0-4AAF-439A-26A1F19AB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44" y="2238312"/>
            <a:ext cx="3209483" cy="21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F2E403-E8C5-4482-546F-34B437927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825" y="190061"/>
            <a:ext cx="653233" cy="4798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88D0527-5B61-1B25-7920-A7C571020994}"/>
              </a:ext>
            </a:extLst>
          </p:cNvPr>
          <p:cNvSpPr txBox="1"/>
          <p:nvPr/>
        </p:nvSpPr>
        <p:spPr>
          <a:xfrm>
            <a:off x="5678294" y="4311822"/>
            <a:ext cx="2595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BeagleBone</a:t>
            </a:r>
            <a:r>
              <a:rPr lang="en-GB" dirty="0"/>
              <a:t> Enhanced (BBE)</a:t>
            </a:r>
          </a:p>
        </p:txBody>
      </p:sp>
    </p:spTree>
    <p:extLst>
      <p:ext uri="{BB962C8B-B14F-4D97-AF65-F5344CB8AC3E}">
        <p14:creationId xmlns:p14="http://schemas.microsoft.com/office/powerpoint/2010/main" val="122871525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F7E0-4FC9-A36C-EFE3-03C6F0CC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yocto-check-layer 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25F3D-663C-6E9C-FDBA-58B8238F7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Layer compatibility test script</a:t>
            </a:r>
          </a:p>
          <a:p>
            <a:r>
              <a:rPr lang="en-GB" sz="2000" dirty="0"/>
              <a:t>Checks recipe signatures with and without the layer present</a:t>
            </a:r>
          </a:p>
          <a:p>
            <a:r>
              <a:rPr lang="en-GB" sz="2000" dirty="0"/>
              <a:t>Also checks for other common requirements:</a:t>
            </a:r>
          </a:p>
          <a:p>
            <a:pPr lvl="1"/>
            <a:r>
              <a:rPr lang="en-GB" sz="2000" dirty="0"/>
              <a:t>Does the layer have a README?</a:t>
            </a:r>
          </a:p>
          <a:p>
            <a:pPr lvl="1"/>
            <a:r>
              <a:rPr lang="en-GB" sz="2000" dirty="0"/>
              <a:t>Does everything parse correctly?</a:t>
            </a:r>
          </a:p>
          <a:p>
            <a:pPr lvl="1"/>
            <a:r>
              <a:rPr lang="en-GB" sz="2000" dirty="0"/>
              <a:t>Is LAYERSERIES_COMPAT set?</a:t>
            </a:r>
          </a:p>
          <a:p>
            <a:pPr lvl="1"/>
            <a:r>
              <a:rPr lang="en-GB" sz="2000" dirty="0"/>
              <a:t>Can we get signatures for `</a:t>
            </a:r>
            <a:r>
              <a:rPr lang="en-GB" sz="2000" dirty="0" err="1"/>
              <a:t>bitbake</a:t>
            </a:r>
            <a:r>
              <a:rPr lang="en-GB" sz="2000" dirty="0"/>
              <a:t> world`?</a:t>
            </a:r>
          </a:p>
          <a:p>
            <a:pPr marL="1080000" lvl="1"/>
            <a:r>
              <a:rPr lang="en-GB" sz="1600" dirty="0"/>
              <a:t>Actual build is not </a:t>
            </a:r>
            <a:r>
              <a:rPr lang="en-GB" sz="1600" dirty="0" err="1"/>
              <a:t>perfomed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8130696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C401-3405-3AE5-7EF0-24EF7DB5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Summary: Think About Downstream Developers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7E9B8-223C-E870-052E-092C4E807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can they extend configuration?</a:t>
            </a:r>
          </a:p>
          <a:p>
            <a:r>
              <a:rPr lang="en-GB" dirty="0"/>
              <a:t>How can they disable things?</a:t>
            </a:r>
          </a:p>
          <a:p>
            <a:pPr lvl="1"/>
            <a:r>
              <a:rPr lang="en-GB" dirty="0"/>
              <a:t>Don’t force them to use :remove</a:t>
            </a:r>
          </a:p>
          <a:p>
            <a:r>
              <a:rPr lang="en-GB" dirty="0"/>
              <a:t>Don’t assume distro, machine or target image</a:t>
            </a:r>
          </a:p>
          <a:p>
            <a:pPr lvl="1"/>
            <a:r>
              <a:rPr lang="en-GB" dirty="0"/>
              <a:t>If support really is limited, add a sanity check</a:t>
            </a:r>
          </a:p>
        </p:txBody>
      </p:sp>
    </p:spTree>
    <p:extLst>
      <p:ext uri="{BB962C8B-B14F-4D97-AF65-F5344CB8AC3E}">
        <p14:creationId xmlns:p14="http://schemas.microsoft.com/office/powerpoint/2010/main" val="230604722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FC7B-B625-DAC4-0A2E-491E01C1D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Appendix: </a:t>
            </a:r>
            <a:r>
              <a:rPr lang="en-GB" dirty="0" err="1"/>
              <a:t>bblayers.conf</a:t>
            </a:r>
            <a:r>
              <a:rPr lang="en-GB" dirty="0"/>
              <a:t> Parsing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3DB46-2874-3382-FBC6-1993C47A6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Parsed first</a:t>
            </a:r>
          </a:p>
          <a:p>
            <a:pPr lvl="1"/>
            <a:r>
              <a:rPr lang="en-GB" sz="1600" dirty="0"/>
              <a:t>Before any </a:t>
            </a:r>
            <a:r>
              <a:rPr lang="en-GB" sz="1600" dirty="0" err="1"/>
              <a:t>layer.conf</a:t>
            </a:r>
            <a:endParaRPr lang="en-GB" sz="1600" dirty="0"/>
          </a:p>
          <a:p>
            <a:pPr lvl="1"/>
            <a:r>
              <a:rPr lang="en-GB" sz="1600" dirty="0"/>
              <a:t>Before </a:t>
            </a:r>
            <a:r>
              <a:rPr lang="en-GB" sz="1600" dirty="0" err="1"/>
              <a:t>local.conf</a:t>
            </a:r>
            <a:r>
              <a:rPr lang="en-GB" sz="1600" dirty="0"/>
              <a:t> or other user config files</a:t>
            </a:r>
          </a:p>
          <a:p>
            <a:pPr lvl="1"/>
            <a:r>
              <a:rPr lang="en-GB" sz="1600" dirty="0"/>
              <a:t>Before </a:t>
            </a:r>
            <a:r>
              <a:rPr lang="en-GB" sz="1600" dirty="0" err="1"/>
              <a:t>base.bbclass</a:t>
            </a:r>
            <a:endParaRPr lang="en-GB" sz="1600" dirty="0"/>
          </a:p>
          <a:p>
            <a:r>
              <a:rPr lang="en-GB" sz="1600" dirty="0"/>
              <a:t>BBLAYERS is iterated as soon as </a:t>
            </a:r>
            <a:r>
              <a:rPr lang="en-GB" sz="1600" dirty="0" err="1"/>
              <a:t>bblayers.conf</a:t>
            </a:r>
            <a:r>
              <a:rPr lang="en-GB" sz="1600" dirty="0"/>
              <a:t> is fully parsed</a:t>
            </a:r>
          </a:p>
          <a:p>
            <a:pPr lvl="1"/>
            <a:r>
              <a:rPr lang="en-GB" sz="1600" dirty="0"/>
              <a:t>Can’t depend on variables from any of the above files</a:t>
            </a:r>
          </a:p>
          <a:p>
            <a:r>
              <a:rPr lang="en-GB" sz="1600" dirty="0"/>
              <a:t>No access to python lib directories from any layer</a:t>
            </a:r>
          </a:p>
          <a:p>
            <a:pPr lvl="1"/>
            <a:r>
              <a:rPr lang="en-GB" sz="1600" dirty="0"/>
              <a:t>Can’t `import </a:t>
            </a:r>
            <a:r>
              <a:rPr lang="en-GB" sz="1600" dirty="0" err="1"/>
              <a:t>oe</a:t>
            </a:r>
            <a:r>
              <a:rPr lang="en-GB" sz="1600" dirty="0"/>
              <a:t>` or any submodules</a:t>
            </a:r>
          </a:p>
          <a:p>
            <a:pPr lvl="1"/>
            <a:r>
              <a:rPr lang="en-GB" sz="1600" dirty="0"/>
              <a:t>Can’t use </a:t>
            </a:r>
            <a:r>
              <a:rPr lang="en-GB" sz="1600" dirty="0" err="1"/>
              <a:t>oe.utils.conditional</a:t>
            </a:r>
            <a:r>
              <a:rPr lang="en-GB" sz="1600" dirty="0"/>
              <a:t>(), use </a:t>
            </a:r>
            <a:r>
              <a:rPr lang="en-GB" sz="1600" dirty="0" err="1"/>
              <a:t>bb.utils.contains</a:t>
            </a:r>
            <a:r>
              <a:rPr lang="en-GB" sz="1600" dirty="0"/>
              <a:t>() instead</a:t>
            </a:r>
          </a:p>
        </p:txBody>
      </p:sp>
    </p:spTree>
    <p:extLst>
      <p:ext uri="{BB962C8B-B14F-4D97-AF65-F5344CB8AC3E}">
        <p14:creationId xmlns:p14="http://schemas.microsoft.com/office/powerpoint/2010/main" val="104602684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3CB6-DE49-8C91-7DFB-F20224C4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Appendix: </a:t>
            </a:r>
            <a:r>
              <a:rPr lang="en-GB" dirty="0" err="1"/>
              <a:t>layer.conf</a:t>
            </a:r>
            <a:r>
              <a:rPr lang="en-GB" dirty="0"/>
              <a:t> Parsing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ADBA-E65A-A0FD-F418-8AD2A2CD3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Parsed in sequence of BBLAYERS immediately after </a:t>
            </a:r>
            <a:r>
              <a:rPr lang="en-GB" dirty="0" err="1"/>
              <a:t>bblayers.conf</a:t>
            </a:r>
            <a:endParaRPr lang="en-GB" dirty="0"/>
          </a:p>
          <a:p>
            <a:r>
              <a:rPr lang="en-GB" dirty="0"/>
              <a:t>Still before </a:t>
            </a:r>
            <a:r>
              <a:rPr lang="en-GB" dirty="0" err="1"/>
              <a:t>local.conf</a:t>
            </a:r>
            <a:r>
              <a:rPr lang="en-GB" dirty="0"/>
              <a:t>, </a:t>
            </a:r>
            <a:r>
              <a:rPr lang="en-GB" dirty="0" err="1"/>
              <a:t>base.bbclass</a:t>
            </a:r>
            <a:r>
              <a:rPr lang="en-GB" dirty="0"/>
              <a:t>, etc</a:t>
            </a:r>
          </a:p>
          <a:p>
            <a:r>
              <a:rPr lang="en-GB" dirty="0"/>
              <a:t>Still no access to python lib directories from any layer</a:t>
            </a:r>
          </a:p>
          <a:p>
            <a:pPr lvl="1"/>
            <a:r>
              <a:rPr lang="en-GB" dirty="0"/>
              <a:t>Including the current layer!</a:t>
            </a:r>
          </a:p>
        </p:txBody>
      </p:sp>
    </p:spTree>
    <p:extLst>
      <p:ext uri="{BB962C8B-B14F-4D97-AF65-F5344CB8AC3E}">
        <p14:creationId xmlns:p14="http://schemas.microsoft.com/office/powerpoint/2010/main" val="381270447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9613" y="2678625"/>
            <a:ext cx="832361" cy="83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2138" y="2678625"/>
            <a:ext cx="832358" cy="832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12046" y="2628625"/>
            <a:ext cx="829819" cy="829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84700" y="2678750"/>
            <a:ext cx="832104" cy="83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57288" y="2678750"/>
            <a:ext cx="832104" cy="832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About This Talk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48325" y="872042"/>
            <a:ext cx="8233200" cy="33957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dirty="0"/>
              <a:t>For layer creator &amp; maintainers</a:t>
            </a:r>
          </a:p>
          <a:p>
            <a:r>
              <a:rPr lang="en-GB" dirty="0"/>
              <a:t>What &amp; Why?</a:t>
            </a:r>
          </a:p>
          <a:p>
            <a:r>
              <a:rPr lang="en-GB" dirty="0"/>
              <a:t>Best Practices</a:t>
            </a:r>
          </a:p>
          <a:p>
            <a:pPr lvl="1"/>
            <a:r>
              <a:rPr lang="en-GB" sz="2400" dirty="0"/>
              <a:t>Layers to learn from</a:t>
            </a:r>
          </a:p>
          <a:p>
            <a:pPr lvl="1"/>
            <a:r>
              <a:rPr lang="en-GB" sz="2400" dirty="0"/>
              <a:t>Methods</a:t>
            </a:r>
          </a:p>
          <a:p>
            <a:pPr lvl="1"/>
            <a:r>
              <a:rPr lang="en-GB" sz="2400" dirty="0"/>
              <a:t>Examples</a:t>
            </a:r>
          </a:p>
          <a:p>
            <a:r>
              <a:rPr lang="en-GB" dirty="0"/>
              <a:t>Parsing details of </a:t>
            </a:r>
            <a:r>
              <a:rPr lang="en-GB" dirty="0" err="1"/>
              <a:t>bblayers.conf</a:t>
            </a:r>
            <a:r>
              <a:rPr lang="en-GB" dirty="0"/>
              <a:t> and </a:t>
            </a:r>
            <a:r>
              <a:rPr lang="en-GB" dirty="0" err="1"/>
              <a:t>layer.conf</a:t>
            </a:r>
            <a:r>
              <a:rPr lang="en-GB" dirty="0"/>
              <a:t> files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F9BFA0-9F30-6E9E-C321-6A51BFB358F8}"/>
              </a:ext>
            </a:extLst>
          </p:cNvPr>
          <p:cNvSpPr txBox="1"/>
          <p:nvPr/>
        </p:nvSpPr>
        <p:spPr>
          <a:xfrm rot="19981366">
            <a:off x="4426388" y="1818853"/>
            <a:ext cx="4619195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Updated Edition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CE490-8671-77DE-21AB-7F0846869AF7}"/>
              </a:ext>
            </a:extLst>
          </p:cNvPr>
          <p:cNvSpPr txBox="1"/>
          <p:nvPr/>
        </p:nvSpPr>
        <p:spPr>
          <a:xfrm rot="19981366">
            <a:off x="4666701" y="2504531"/>
            <a:ext cx="462842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For </a:t>
            </a:r>
            <a:r>
              <a:rPr lang="en-GB" sz="1800" b="1" dirty="0" err="1">
                <a:solidFill>
                  <a:srgbClr val="FF0000"/>
                </a:solidFill>
              </a:rPr>
              <a:t>Kirkstone</a:t>
            </a:r>
            <a:r>
              <a:rPr lang="en-GB" sz="1800" b="1" dirty="0">
                <a:solidFill>
                  <a:srgbClr val="FF0000"/>
                </a:solidFill>
              </a:rPr>
              <a:t> &amp; Langdale releases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5841-3FB7-D1CD-8264-B8351730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 Shall Be No Victims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F763E-9992-F396-65A9-AF361F721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won’t be showing examples of bad practice today</a:t>
            </a:r>
          </a:p>
          <a:p>
            <a:r>
              <a:rPr lang="en-GB" dirty="0"/>
              <a:t>Sorry to disappoint!</a:t>
            </a:r>
          </a:p>
          <a:p>
            <a:endParaRPr lang="en-GB" dirty="0"/>
          </a:p>
        </p:txBody>
      </p:sp>
      <p:pic>
        <p:nvPicPr>
          <p:cNvPr id="2050" name="Picture 2" descr="100% Soft Lil Dumpster Fire Vinyl Figure : Amazon.co.uk: Toys &amp; Games">
            <a:extLst>
              <a:ext uri="{FF2B5EF4-FFF2-40B4-BE49-F238E27FC236}">
                <a16:creationId xmlns:a16="http://schemas.microsoft.com/office/drawing/2014/main" id="{9EAC5927-7A64-636F-FEB0-B91FF446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46" y="2303813"/>
            <a:ext cx="2104824" cy="19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143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1BA8-F506-DE68-7D97-4AB66072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Friendly Layer?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D08DB-E4D5-8B0C-05DE-59F5CC848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Simply adding the layer doesn’t change functionality</a:t>
            </a:r>
          </a:p>
          <a:p>
            <a:r>
              <a:rPr lang="en-GB" dirty="0"/>
              <a:t>Doesn’t assume MACHINE, DISTRO, etc</a:t>
            </a:r>
          </a:p>
          <a:p>
            <a:r>
              <a:rPr lang="en-GB" dirty="0"/>
              <a:t>Careful use of </a:t>
            </a:r>
            <a:r>
              <a:rPr lang="en-GB" dirty="0" err="1"/>
              <a:t>bbappends</a:t>
            </a:r>
            <a:endParaRPr lang="en-GB" dirty="0"/>
          </a:p>
          <a:p>
            <a:r>
              <a:rPr lang="en-GB" dirty="0"/>
              <a:t>Avoid clashing with recipe names in existing layers</a:t>
            </a:r>
          </a:p>
          <a:p>
            <a:r>
              <a:rPr lang="en-GB" dirty="0"/>
              <a:t>Place python helpers in a lib directory</a:t>
            </a:r>
          </a:p>
          <a:p>
            <a:pPr lvl="1"/>
            <a:r>
              <a:rPr lang="en-GB" sz="2400" dirty="0"/>
              <a:t>Avoid littering the global namespace</a:t>
            </a:r>
          </a:p>
        </p:txBody>
      </p:sp>
    </p:spTree>
    <p:extLst>
      <p:ext uri="{BB962C8B-B14F-4D97-AF65-F5344CB8AC3E}">
        <p14:creationId xmlns:p14="http://schemas.microsoft.com/office/powerpoint/2010/main" val="20877497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6B82-1B72-954F-C9D1-A4F2DF4D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You Care?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51D38-1D2E-027A-5A47-517C989A2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325" y="715998"/>
            <a:ext cx="8233200" cy="3399300"/>
          </a:xfrm>
        </p:spPr>
        <p:txBody>
          <a:bodyPr/>
          <a:lstStyle/>
          <a:p>
            <a:r>
              <a:rPr lang="en-GB" sz="1800" dirty="0" err="1"/>
              <a:t>Yocto</a:t>
            </a:r>
            <a:r>
              <a:rPr lang="en-GB" sz="1800" dirty="0"/>
              <a:t> Project Compatible badge requires this</a:t>
            </a:r>
          </a:p>
          <a:p>
            <a:r>
              <a:rPr lang="en-GB" sz="1800" dirty="0"/>
              <a:t>Makes it easier to integrate with other layers</a:t>
            </a:r>
          </a:p>
          <a:p>
            <a:pPr lvl="1"/>
            <a:r>
              <a:rPr lang="en-GB" sz="1800" dirty="0"/>
              <a:t>Less likely to cause conflicts</a:t>
            </a:r>
          </a:p>
          <a:p>
            <a:r>
              <a:rPr lang="en-GB" sz="1800" dirty="0"/>
              <a:t>Easier to test and debug builds</a:t>
            </a:r>
          </a:p>
          <a:p>
            <a:pPr lvl="1"/>
            <a:r>
              <a:rPr lang="en-GB" sz="1800" dirty="0"/>
              <a:t>Can quickly turn features on and off</a:t>
            </a:r>
          </a:p>
          <a:p>
            <a:r>
              <a:rPr lang="en-GB" sz="1800" dirty="0"/>
              <a:t>Can reduce the number of layers you need to create</a:t>
            </a:r>
          </a:p>
          <a:p>
            <a:pPr lvl="1"/>
            <a:r>
              <a:rPr lang="en-GB" sz="1800" dirty="0"/>
              <a:t>Check MACHINE instead of having one layer per machine</a:t>
            </a:r>
          </a:p>
          <a:p>
            <a:pPr lvl="1"/>
            <a:r>
              <a:rPr lang="en-GB" sz="1800" dirty="0"/>
              <a:t>Check features instead of having one layer per feature</a:t>
            </a:r>
          </a:p>
          <a:p>
            <a:r>
              <a:rPr lang="en-GB" sz="1800" dirty="0"/>
              <a:t>Actually simplifies development of your layer</a:t>
            </a:r>
          </a:p>
        </p:txBody>
      </p:sp>
    </p:spTree>
    <p:extLst>
      <p:ext uri="{BB962C8B-B14F-4D97-AF65-F5344CB8AC3E}">
        <p14:creationId xmlns:p14="http://schemas.microsoft.com/office/powerpoint/2010/main" val="22445454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AFA0-A3BF-66C5-FE0B-DD29D236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Can’t You Just Dynamically Set BBLAYERS?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DA526-1024-A611-449E-7AC0A161B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Not in a </a:t>
            </a:r>
            <a:r>
              <a:rPr lang="en-GB" sz="2000" dirty="0" err="1"/>
              <a:t>multiconfig</a:t>
            </a:r>
            <a:endParaRPr lang="en-GB" sz="2000" dirty="0"/>
          </a:p>
          <a:p>
            <a:r>
              <a:rPr lang="en-GB" sz="2000" dirty="0"/>
              <a:t>Not based on variables in </a:t>
            </a:r>
            <a:r>
              <a:rPr lang="en-GB" sz="2000" dirty="0" err="1"/>
              <a:t>local.conf</a:t>
            </a:r>
            <a:r>
              <a:rPr lang="en-GB" sz="2000" dirty="0"/>
              <a:t> or some layer</a:t>
            </a:r>
          </a:p>
          <a:p>
            <a:pPr lvl="1"/>
            <a:r>
              <a:rPr lang="en-GB" sz="2000" dirty="0"/>
              <a:t>So you may not even know MACHINE, DISTRO, etc</a:t>
            </a:r>
          </a:p>
          <a:p>
            <a:r>
              <a:rPr lang="en-GB" sz="2000" dirty="0"/>
              <a:t>Not even very easily in </a:t>
            </a:r>
            <a:r>
              <a:rPr lang="en-GB" sz="2000" dirty="0" err="1"/>
              <a:t>bblayers.conf</a:t>
            </a:r>
            <a:endParaRPr lang="en-GB" sz="2000" dirty="0"/>
          </a:p>
          <a:p>
            <a:pPr lvl="1"/>
            <a:r>
              <a:rPr lang="en-GB" sz="2000" dirty="0"/>
              <a:t>Parsing limitations discussed later</a:t>
            </a:r>
          </a:p>
          <a:p>
            <a:r>
              <a:rPr lang="en-GB" sz="2000" dirty="0"/>
              <a:t>Dynamically creating </a:t>
            </a:r>
            <a:r>
              <a:rPr lang="en-GB" sz="2000" dirty="0" err="1"/>
              <a:t>bblayers.conf</a:t>
            </a:r>
            <a:r>
              <a:rPr lang="en-GB" sz="2000" dirty="0"/>
              <a:t> for each build means another script to maintain</a:t>
            </a:r>
          </a:p>
        </p:txBody>
      </p:sp>
    </p:spTree>
    <p:extLst>
      <p:ext uri="{BB962C8B-B14F-4D97-AF65-F5344CB8AC3E}">
        <p14:creationId xmlns:p14="http://schemas.microsoft.com/office/powerpoint/2010/main" val="695055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D575-3170-2939-4199-E5C9C3C5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a Friendly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C823C-1943-5A44-E0F8-B52189801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Provide documentation</a:t>
            </a:r>
          </a:p>
          <a:p>
            <a:r>
              <a:rPr lang="en-GB" dirty="0"/>
              <a:t>Provide clear contribution guidelines</a:t>
            </a:r>
          </a:p>
          <a:p>
            <a:pPr lvl="1"/>
            <a:r>
              <a:rPr lang="en-GB" dirty="0"/>
              <a:t>How to send patches</a:t>
            </a:r>
          </a:p>
          <a:p>
            <a:pPr lvl="1"/>
            <a:r>
              <a:rPr lang="en-GB" dirty="0"/>
              <a:t>Where to report issues</a:t>
            </a:r>
          </a:p>
          <a:p>
            <a:pPr lvl="1"/>
            <a:r>
              <a:rPr lang="en-GB" dirty="0"/>
              <a:t>If needed, adopt a Code of Conduct</a:t>
            </a:r>
          </a:p>
          <a:p>
            <a:r>
              <a:rPr lang="en-GB" dirty="0"/>
              <a:t>Use inclusive language </a:t>
            </a:r>
            <a:endParaRPr lang="en-GB" sz="18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DBC5E90-08BC-A962-D933-30C2FFAA6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21" y="3627912"/>
            <a:ext cx="705921" cy="3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lanet earth free icon">
            <a:extLst>
              <a:ext uri="{FF2B5EF4-FFF2-40B4-BE49-F238E27FC236}">
                <a16:creationId xmlns:a16="http://schemas.microsoft.com/office/drawing/2014/main" id="{11FD4B7E-B601-BFDE-C442-B8974D6C0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44" y="3627912"/>
            <a:ext cx="397080" cy="3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6A83A7EF-3407-2B4F-C762-F4C976AA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69" y="3526231"/>
            <a:ext cx="629390" cy="6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78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rgbClr val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1646</Words>
  <Application>Microsoft Office PowerPoint</Application>
  <PresentationFormat>On-screen Show (16:9)</PresentationFormat>
  <Paragraphs>223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Calibri</vt:lpstr>
      <vt:lpstr>Lato Hairline</vt:lpstr>
      <vt:lpstr>Verdana</vt:lpstr>
      <vt:lpstr>Courier</vt:lpstr>
      <vt:lpstr>Arial</vt:lpstr>
      <vt:lpstr>Noto Sans Symbols</vt:lpstr>
      <vt:lpstr>Lato Light</vt:lpstr>
      <vt:lpstr>Lato</vt:lpstr>
      <vt:lpstr>Exo Medium</vt:lpstr>
      <vt:lpstr>Courier New</vt:lpstr>
      <vt:lpstr>YoctoTemplate_1</vt:lpstr>
      <vt:lpstr>Creating Friendly Layers, 2022 Edition</vt:lpstr>
      <vt:lpstr>About Me</vt:lpstr>
      <vt:lpstr>About SanCloud</vt:lpstr>
      <vt:lpstr>About This Talk</vt:lpstr>
      <vt:lpstr>There Shall Be No Victims</vt:lpstr>
      <vt:lpstr>What is a Friendly Layer?</vt:lpstr>
      <vt:lpstr>Why Should You Care?</vt:lpstr>
      <vt:lpstr>But Can’t You Just Dynamically Set BBLAYERS?</vt:lpstr>
      <vt:lpstr>Build a Friendly Community</vt:lpstr>
      <vt:lpstr>Layers To Learn From</vt:lpstr>
      <vt:lpstr>Documenting Your Layer</vt:lpstr>
      <vt:lpstr>Keep layer.conf Simple</vt:lpstr>
      <vt:lpstr>Adding New Content in Layers</vt:lpstr>
      <vt:lpstr>Modifying Existing Recipes</vt:lpstr>
      <vt:lpstr>Avoid Network Access Outside do_fetch</vt:lpstr>
      <vt:lpstr>Use :remove With Caution</vt:lpstr>
      <vt:lpstr>Using Overrides</vt:lpstr>
      <vt:lpstr>Example: Toolchain Override in meta-clang</vt:lpstr>
      <vt:lpstr>Using Features</vt:lpstr>
      <vt:lpstr>Conditional Syntax</vt:lpstr>
      <vt:lpstr>Conditional Inclusion</vt:lpstr>
      <vt:lpstr>Include vs Require Statements</vt:lpstr>
      <vt:lpstr>Example: Distro Features in meta-virtualization</vt:lpstr>
      <vt:lpstr>Example: Conditional Inheritance in meta-integrity</vt:lpstr>
      <vt:lpstr>Adding Build-time Checks</vt:lpstr>
      <vt:lpstr>Example: Checks in meta-virtualization</vt:lpstr>
      <vt:lpstr>Using Anonymous Python Functions</vt:lpstr>
      <vt:lpstr>Using Classes to Modify Recipes</vt:lpstr>
      <vt:lpstr>Modifying BBCLASSEXTEND</vt:lpstr>
      <vt:lpstr>yocto-check-layer Script</vt:lpstr>
      <vt:lpstr>In Summary: Think About Downstream Developers</vt:lpstr>
      <vt:lpstr>Appendix: bblayers.conf Parsing Details</vt:lpstr>
      <vt:lpstr>Appendix: layer.conf Parsing Details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2022-12-01T17:25:21Z</dcterms:modified>
</cp:coreProperties>
</file>